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Questrial" pitchFamily="2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Bonjour à tous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Bonjour à tous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37568" y="6404292"/>
            <a:ext cx="344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http://www.alphaeducation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0" y="4385570"/>
            <a:ext cx="12192000" cy="2472430"/>
          </a:xfrm>
          <a:prstGeom prst="rect">
            <a:avLst/>
          </a:prstGeom>
          <a:solidFill>
            <a:srgbClr val="07316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457" y="482457"/>
            <a:ext cx="2541086" cy="127241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2139533" y="2569821"/>
            <a:ext cx="942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3400" b="0" i="0" u="none" strike="noStrike" cap="non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rPr>
              <a:t>DISPOSITIFS D</a:t>
            </a:r>
            <a:r>
              <a:rPr lang="fr-FR" sz="3400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rPr>
              <a:t>’ACCOMPAGNEMENT </a:t>
            </a:r>
            <a:r>
              <a:rPr lang="fr-FR" sz="3400" b="0" i="0" u="none" strike="noStrike" cap="non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rPr>
              <a:t>GRATUITS</a:t>
            </a:r>
            <a:endParaRPr sz="3400" b="0" i="0" u="none" strike="noStrike" cap="none">
              <a:solidFill>
                <a:srgbClr val="1F386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1584615" y="2720033"/>
            <a:ext cx="315157" cy="315157"/>
          </a:xfrm>
          <a:prstGeom prst="ellipse">
            <a:avLst/>
          </a:prstGeom>
          <a:solidFill>
            <a:srgbClr val="E89F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" name="Google Shape;84;p13"/>
          <p:cNvGrpSpPr/>
          <p:nvPr/>
        </p:nvGrpSpPr>
        <p:grpSpPr>
          <a:xfrm>
            <a:off x="2217339" y="3903813"/>
            <a:ext cx="5495281" cy="0"/>
            <a:chOff x="2139518" y="3524435"/>
            <a:chExt cx="5495281" cy="0"/>
          </a:xfrm>
        </p:grpSpPr>
        <p:cxnSp>
          <p:nvCxnSpPr>
            <p:cNvPr id="85" name="Google Shape;85;p13"/>
            <p:cNvCxnSpPr/>
            <p:nvPr/>
          </p:nvCxnSpPr>
          <p:spPr>
            <a:xfrm>
              <a:off x="2139518" y="3524435"/>
              <a:ext cx="1287263" cy="0"/>
            </a:xfrm>
            <a:prstGeom prst="straightConnector1">
              <a:avLst/>
            </a:prstGeom>
            <a:noFill/>
            <a:ln w="76200" cap="flat" cmpd="sng">
              <a:solidFill>
                <a:srgbClr val="E89F4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3538194" y="3524435"/>
              <a:ext cx="1287263" cy="0"/>
            </a:xfrm>
            <a:prstGeom prst="straightConnector1">
              <a:avLst/>
            </a:prstGeom>
            <a:noFill/>
            <a:ln w="76200" cap="flat" cmpd="sng">
              <a:solidFill>
                <a:srgbClr val="B2469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" name="Google Shape;87;p13"/>
            <p:cNvCxnSpPr/>
            <p:nvPr/>
          </p:nvCxnSpPr>
          <p:spPr>
            <a:xfrm>
              <a:off x="4940866" y="3524435"/>
              <a:ext cx="1287263" cy="0"/>
            </a:xfrm>
            <a:prstGeom prst="straightConnector1">
              <a:avLst/>
            </a:prstGeom>
            <a:noFill/>
            <a:ln w="76200" cap="flat" cmpd="sng">
              <a:solidFill>
                <a:srgbClr val="B0DEE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6347536" y="3524435"/>
              <a:ext cx="1287263" cy="0"/>
            </a:xfrm>
            <a:prstGeom prst="straightConnector1">
              <a:avLst/>
            </a:prstGeom>
            <a:noFill/>
            <a:ln w="76200" cap="flat" cmpd="sng">
              <a:solidFill>
                <a:srgbClr val="07316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9040" y="5970091"/>
            <a:ext cx="1400895" cy="70147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10199104" y="186431"/>
            <a:ext cx="1580100" cy="158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14"/>
          <p:cNvGrpSpPr/>
          <p:nvPr/>
        </p:nvGrpSpPr>
        <p:grpSpPr>
          <a:xfrm>
            <a:off x="600682" y="823177"/>
            <a:ext cx="5495318" cy="0"/>
            <a:chOff x="2139518" y="3524435"/>
            <a:chExt cx="5495318" cy="0"/>
          </a:xfrm>
        </p:grpSpPr>
        <p:cxnSp>
          <p:nvCxnSpPr>
            <p:cNvPr id="96" name="Google Shape;96;p14"/>
            <p:cNvCxnSpPr/>
            <p:nvPr/>
          </p:nvCxnSpPr>
          <p:spPr>
            <a:xfrm>
              <a:off x="2139518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E89F4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97;p14"/>
            <p:cNvCxnSpPr/>
            <p:nvPr/>
          </p:nvCxnSpPr>
          <p:spPr>
            <a:xfrm>
              <a:off x="3538194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B2469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98;p14"/>
            <p:cNvCxnSpPr/>
            <p:nvPr/>
          </p:nvCxnSpPr>
          <p:spPr>
            <a:xfrm>
              <a:off x="4940866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B0DEE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99;p14"/>
            <p:cNvCxnSpPr/>
            <p:nvPr/>
          </p:nvCxnSpPr>
          <p:spPr>
            <a:xfrm>
              <a:off x="6347536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07316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0" name="Google Shape;100;p14"/>
          <p:cNvSpPr/>
          <p:nvPr/>
        </p:nvSpPr>
        <p:spPr>
          <a:xfrm>
            <a:off x="10199104" y="186431"/>
            <a:ext cx="1580100" cy="158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591728" y="307273"/>
            <a:ext cx="923299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sng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Dispositif N°1 </a:t>
            </a:r>
            <a:r>
              <a:rPr lang="fr-FR" sz="20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fr-FR" sz="2000" b="1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r>
              <a:rPr lang="fr-FR" sz="20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CCOMPAGNEMENT </a:t>
            </a:r>
            <a:r>
              <a:rPr lang="fr-FR" sz="2000" b="1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P</a:t>
            </a:r>
            <a:r>
              <a:rPr lang="fr-FR" sz="20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ERSONNALISÉ (Education nationale).</a:t>
            </a:r>
            <a:endParaRPr sz="20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854505" y="2226651"/>
            <a:ext cx="1924247" cy="10333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Pour les élèves identifiés en difficultés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en FR et de MATHS</a:t>
            </a:r>
            <a:endParaRPr sz="1400" b="0" i="0" u="none" strike="noStrike" cap="none">
              <a:solidFill>
                <a:srgbClr val="00B05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3059176" y="4626222"/>
            <a:ext cx="1939820" cy="7654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En effectif restreint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(6 à 8 élèves / classe)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854504" y="4399960"/>
            <a:ext cx="1924247" cy="7654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De mi-septembre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mi-juin</a:t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863527" y="3447268"/>
            <a:ext cx="1924247" cy="7654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Encadré par des enseignants de la discipline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3035062" y="5558981"/>
            <a:ext cx="1939821" cy="99174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Une convocation transmise aux familles par Ecole directe</a:t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3070501" y="2448174"/>
            <a:ext cx="1950358" cy="10333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Inscrit dans l’emploi du temps des élèves convoqués.</a:t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5746282" y="2226652"/>
            <a:ext cx="6032921" cy="155086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sng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OBJECTIF VISÉ :</a:t>
            </a:r>
            <a:endParaRPr sz="1600" b="1" i="0" u="none" strike="noStrike" cap="none">
              <a:solidFill>
                <a:srgbClr val="00B05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B05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Une heure hebdomadaire de soutien ou d’approfondissement en français ou en mathématiques afin de remédier aux difficultés des élèves de 6</a:t>
            </a:r>
            <a:r>
              <a:rPr lang="fr-FR" sz="1400" b="0" i="0" u="none" strike="noStrike" cap="none" baseline="30000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ème</a:t>
            </a: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 dès leur entrée au collège, d’accompagner les progressions de chacun et de cultiver leur excellence.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5191142" y="1232550"/>
            <a:ext cx="1950358" cy="58473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L’AP, c’est …</a:t>
            </a:r>
            <a:endParaRPr sz="2000" b="0" i="0" u="none" strike="noStrike" cap="none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3055012" y="3660702"/>
            <a:ext cx="1948148" cy="7654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Obligatoire pour les élèves convoqués.</a:t>
            </a:r>
            <a:endParaRPr/>
          </a:p>
        </p:txBody>
      </p:sp>
      <p:pic>
        <p:nvPicPr>
          <p:cNvPr id="111" name="Google Shape;111;p14" descr="Une image contenant texte, Police, Graphique, logo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43381" y="456454"/>
            <a:ext cx="1093490" cy="109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 descr="Une image contenant art&#10;&#10;Description générée automatiquement avec une confiance faib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69256" y="3878752"/>
            <a:ext cx="3279005" cy="275704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591728" y="1318997"/>
            <a:ext cx="3756752" cy="40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7316D"/>
                </a:solidFill>
                <a:highlight>
                  <a:srgbClr val="FFFF00"/>
                </a:highlight>
                <a:latin typeface="Questrial"/>
                <a:ea typeface="Questrial"/>
                <a:cs typeface="Questrial"/>
                <a:sym typeface="Questrial"/>
              </a:rPr>
              <a:t>Niveau de 6</a:t>
            </a:r>
            <a:r>
              <a:rPr lang="fr-FR" sz="2000" b="0" i="0" u="none" strike="noStrike" cap="none" baseline="30000">
                <a:solidFill>
                  <a:srgbClr val="07316D"/>
                </a:solidFill>
                <a:highlight>
                  <a:srgbClr val="FFFF00"/>
                </a:highlight>
                <a:latin typeface="Questrial"/>
                <a:ea typeface="Questrial"/>
                <a:cs typeface="Questrial"/>
                <a:sym typeface="Questrial"/>
              </a:rPr>
              <a:t>ème</a:t>
            </a:r>
            <a:r>
              <a:rPr lang="fr-FR" sz="2000" b="0" i="0" u="none" strike="noStrike" cap="none">
                <a:solidFill>
                  <a:srgbClr val="07316D"/>
                </a:solidFill>
                <a:highlight>
                  <a:srgbClr val="FFFF00"/>
                </a:highlight>
                <a:latin typeface="Questrial"/>
                <a:ea typeface="Questrial"/>
                <a:cs typeface="Questrial"/>
                <a:sym typeface="Questrial"/>
              </a:rPr>
              <a:t> UNIQUEMENT</a:t>
            </a:r>
            <a:endParaRPr sz="20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837416" y="5354505"/>
            <a:ext cx="1924248" cy="76545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Par cycle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de vacances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B050"/>
                </a:solidFill>
                <a:latin typeface="Questrial"/>
                <a:ea typeface="Questrial"/>
                <a:cs typeface="Questrial"/>
                <a:sym typeface="Questrial"/>
              </a:rPr>
              <a:t>à vacances.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3137" y="5970091"/>
            <a:ext cx="1400895" cy="70147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/>
          <p:nvPr/>
        </p:nvSpPr>
        <p:spPr>
          <a:xfrm>
            <a:off x="10199104" y="186431"/>
            <a:ext cx="1580100" cy="158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15"/>
          <p:cNvGrpSpPr/>
          <p:nvPr/>
        </p:nvGrpSpPr>
        <p:grpSpPr>
          <a:xfrm>
            <a:off x="600682" y="823177"/>
            <a:ext cx="5495318" cy="0"/>
            <a:chOff x="2139518" y="3524435"/>
            <a:chExt cx="5495318" cy="0"/>
          </a:xfrm>
        </p:grpSpPr>
        <p:cxnSp>
          <p:nvCxnSpPr>
            <p:cNvPr id="122" name="Google Shape;122;p15"/>
            <p:cNvCxnSpPr/>
            <p:nvPr/>
          </p:nvCxnSpPr>
          <p:spPr>
            <a:xfrm>
              <a:off x="2139518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E89F4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15"/>
            <p:cNvCxnSpPr/>
            <p:nvPr/>
          </p:nvCxnSpPr>
          <p:spPr>
            <a:xfrm>
              <a:off x="3538194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B2469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15"/>
            <p:cNvCxnSpPr/>
            <p:nvPr/>
          </p:nvCxnSpPr>
          <p:spPr>
            <a:xfrm>
              <a:off x="4940866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B0DEE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125;p15"/>
            <p:cNvCxnSpPr/>
            <p:nvPr/>
          </p:nvCxnSpPr>
          <p:spPr>
            <a:xfrm>
              <a:off x="6347536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07316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6" name="Google Shape;126;p15"/>
          <p:cNvSpPr/>
          <p:nvPr/>
        </p:nvSpPr>
        <p:spPr>
          <a:xfrm>
            <a:off x="10199104" y="186431"/>
            <a:ext cx="1580100" cy="158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591729" y="307273"/>
            <a:ext cx="8611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sng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Dispositif N°2 : </a:t>
            </a:r>
            <a:r>
              <a:rPr lang="fr-FR" sz="20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DEVOIRS FAITS (Education nationale).</a:t>
            </a:r>
            <a:endParaRPr sz="20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8" name="Google Shape;128;p15" descr="Une image contenant texte, capture d’écran, dessin humoristiqu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 b="39540"/>
          <a:stretch/>
        </p:blipFill>
        <p:spPr>
          <a:xfrm>
            <a:off x="591729" y="1076437"/>
            <a:ext cx="2886059" cy="57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 descr="Une image contenant dessin humoristique, sourire, garçon, Visage humain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 l="15635" t="11074" r="16052" b="15149"/>
          <a:stretch/>
        </p:blipFill>
        <p:spPr>
          <a:xfrm>
            <a:off x="10348843" y="564570"/>
            <a:ext cx="1280621" cy="82382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/>
          <p:nvPr/>
        </p:nvSpPr>
        <p:spPr>
          <a:xfrm>
            <a:off x="3547226" y="2387484"/>
            <a:ext cx="1948148" cy="1033377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Pour les collégiens volontaires ou ceux identifiés par leurs enseignants</a:t>
            </a:r>
            <a:endParaRPr sz="1400" b="0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5722553" y="4594340"/>
            <a:ext cx="1948147" cy="765452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En effectif restreint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(10 élèves / groupe)</a:t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3547226" y="4594341"/>
            <a:ext cx="1948148" cy="765451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De novembre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début juin</a:t>
            </a:r>
            <a:endParaRPr sz="1400" b="0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3547226" y="3602165"/>
            <a:ext cx="1948148" cy="765452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Encadré par des enseignants volontaires</a:t>
            </a:r>
            <a:endParaRPr sz="1400" b="0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5722554" y="2374124"/>
            <a:ext cx="1948148" cy="1033372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Inscrit dans l’emploi du temps des élèves convoqués.</a:t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7916430" y="3675832"/>
            <a:ext cx="3844223" cy="1933799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sng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OBJECTIF VISÉ 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B05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Accompagner les élèves dans leur réflexion et vers l’autonomie et non de réussir tous les exercices donnés ou de finir la totalité des devoirs.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Le dispositif ne se substitue en rien au suivi des apprentissages de l’élève par sa famille.</a:t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4858599" y="1248388"/>
            <a:ext cx="3290400" cy="5847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DEVOIRS FAITS, c’est … </a:t>
            </a:r>
            <a:endParaRPr sz="2000" b="0" i="0" u="none" strike="noStrike" cap="none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7897882" y="2387485"/>
            <a:ext cx="3881321" cy="856229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Conditionnée à l’adhésion, la motivation et l’assiduité de l’élève pour atteindre les objectifs fixés.</a:t>
            </a:r>
            <a:endParaRPr sz="1400" b="0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3547226" y="5515862"/>
            <a:ext cx="1948148" cy="765451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Par cycle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de vacances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à vacances.</a:t>
            </a: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5722554" y="3616104"/>
            <a:ext cx="1948148" cy="765452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Obligatoire </a:t>
            </a:r>
            <a:r>
              <a:rPr lang="fr-FR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après inscription des </a:t>
            </a: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 élèves </a:t>
            </a:r>
            <a:r>
              <a:rPr lang="fr-FR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volontaires</a:t>
            </a: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5722553" y="5513519"/>
            <a:ext cx="1948147" cy="765451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Une convocation transmise aux familles par Ecole directe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0856" y="5970091"/>
            <a:ext cx="1400895" cy="70147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/>
          <p:nvPr/>
        </p:nvSpPr>
        <p:spPr>
          <a:xfrm>
            <a:off x="10199104" y="186431"/>
            <a:ext cx="1580100" cy="15801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16"/>
          <p:cNvGrpSpPr/>
          <p:nvPr/>
        </p:nvGrpSpPr>
        <p:grpSpPr>
          <a:xfrm>
            <a:off x="665116" y="836429"/>
            <a:ext cx="5495318" cy="0"/>
            <a:chOff x="2139518" y="3524435"/>
            <a:chExt cx="5495318" cy="0"/>
          </a:xfrm>
        </p:grpSpPr>
        <p:cxnSp>
          <p:nvCxnSpPr>
            <p:cNvPr id="148" name="Google Shape;148;p16"/>
            <p:cNvCxnSpPr/>
            <p:nvPr/>
          </p:nvCxnSpPr>
          <p:spPr>
            <a:xfrm>
              <a:off x="2139518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E89F4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149;p16"/>
            <p:cNvCxnSpPr/>
            <p:nvPr/>
          </p:nvCxnSpPr>
          <p:spPr>
            <a:xfrm>
              <a:off x="3538194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B2469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150;p16"/>
            <p:cNvCxnSpPr/>
            <p:nvPr/>
          </p:nvCxnSpPr>
          <p:spPr>
            <a:xfrm>
              <a:off x="4940866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B0DEE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151;p16"/>
            <p:cNvCxnSpPr/>
            <p:nvPr/>
          </p:nvCxnSpPr>
          <p:spPr>
            <a:xfrm>
              <a:off x="6347536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07316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2" name="Google Shape;152;p16"/>
          <p:cNvSpPr/>
          <p:nvPr/>
        </p:nvSpPr>
        <p:spPr>
          <a:xfrm>
            <a:off x="412208" y="2837745"/>
            <a:ext cx="1983220" cy="765452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Encadré par des enseignants référents</a:t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7998595" y="3462943"/>
            <a:ext cx="3502064" cy="1628528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sng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OBJECTIF VISÉ 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sng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Apporter une aide méthodologique, des outils et des conseils pour apprendre autrement, pour mieux s’organiser et se concentrer dans ses apprentissages. </a:t>
            </a:r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4455412" y="1142825"/>
            <a:ext cx="3683700" cy="5847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L’HEURE DE SOUT</a:t>
            </a:r>
            <a:r>
              <a:rPr lang="fr-FR" sz="2000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IEN</a:t>
            </a:r>
            <a:r>
              <a:rPr lang="fr-FR" sz="2000" b="0" i="0" u="none" strike="noStrike" cap="none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, c’est … </a:t>
            </a:r>
            <a:endParaRPr sz="2000" b="0" i="0" u="none" strike="noStrike" cap="none">
              <a:solidFill>
                <a:srgbClr val="00206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7980927" y="2298853"/>
            <a:ext cx="3519732" cy="91507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Conditionnée à l’adhésion, la motivation et l’assiduité de l’élève pour atteindre les objectifs fixés.</a:t>
            </a:r>
            <a:endParaRPr sz="1400" b="0" i="0" u="none" strike="noStrike" cap="none">
              <a:solidFill>
                <a:srgbClr val="7030A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591729" y="307273"/>
            <a:ext cx="8611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sng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Dispositif N°3 </a:t>
            </a:r>
            <a:r>
              <a:rPr lang="fr-FR" sz="20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: Heure de soutien (interne à St VICTOR)</a:t>
            </a:r>
            <a:endParaRPr sz="20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7" name="Google Shape;157;p16" descr="Une image contenant jouet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 l="10988" t="6540" r="12417" b="9906"/>
          <a:stretch/>
        </p:blipFill>
        <p:spPr>
          <a:xfrm>
            <a:off x="4792124" y="2678409"/>
            <a:ext cx="3058160" cy="3430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 descr="Une image contenant Police, symbole, conception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061" y="404981"/>
            <a:ext cx="10382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/>
          <p:nvPr/>
        </p:nvSpPr>
        <p:spPr>
          <a:xfrm>
            <a:off x="447280" y="1543114"/>
            <a:ext cx="1948148" cy="1033377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Pour les collégiens volontaires ou ceux identifiés par leur professeur principal</a:t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412208" y="3864451"/>
            <a:ext cx="1983220" cy="765452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De mi-septembre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à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juin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412208" y="4891157"/>
            <a:ext cx="1983220" cy="765451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Par cycle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de vacances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à vacances.</a:t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2598188" y="2033922"/>
            <a:ext cx="1991100" cy="10335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Inscrit dans l’emploi du temps des élèves convoqués.</a:t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2605750" y="3257625"/>
            <a:ext cx="1983300" cy="11430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Obligatoire après inscription des  élèves volontaires</a:t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2602163" y="4604054"/>
            <a:ext cx="1983300" cy="7656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En effectif restreint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(10 élèves / groupe)</a:t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2613712" y="5572947"/>
            <a:ext cx="1975200" cy="765600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Une convocation transmise aux familles par Ecole directe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/>
          <p:nvPr/>
        </p:nvSpPr>
        <p:spPr>
          <a:xfrm>
            <a:off x="0" y="4385570"/>
            <a:ext cx="12192000" cy="2472430"/>
          </a:xfrm>
          <a:prstGeom prst="rect">
            <a:avLst/>
          </a:prstGeom>
          <a:solidFill>
            <a:srgbClr val="07316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457" y="482457"/>
            <a:ext cx="2541086" cy="127241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7"/>
          <p:cNvSpPr/>
          <p:nvPr/>
        </p:nvSpPr>
        <p:spPr>
          <a:xfrm>
            <a:off x="1584615" y="2720033"/>
            <a:ext cx="315157" cy="315157"/>
          </a:xfrm>
          <a:prstGeom prst="ellipse">
            <a:avLst/>
          </a:prstGeom>
          <a:solidFill>
            <a:srgbClr val="E89F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17"/>
          <p:cNvGrpSpPr/>
          <p:nvPr/>
        </p:nvGrpSpPr>
        <p:grpSpPr>
          <a:xfrm>
            <a:off x="2139518" y="3524435"/>
            <a:ext cx="5495281" cy="0"/>
            <a:chOff x="2139518" y="3524435"/>
            <a:chExt cx="5495281" cy="0"/>
          </a:xfrm>
        </p:grpSpPr>
        <p:cxnSp>
          <p:nvCxnSpPr>
            <p:cNvPr id="174" name="Google Shape;174;p17"/>
            <p:cNvCxnSpPr/>
            <p:nvPr/>
          </p:nvCxnSpPr>
          <p:spPr>
            <a:xfrm>
              <a:off x="2139518" y="3524435"/>
              <a:ext cx="1287263" cy="0"/>
            </a:xfrm>
            <a:prstGeom prst="straightConnector1">
              <a:avLst/>
            </a:prstGeom>
            <a:noFill/>
            <a:ln w="76200" cap="flat" cmpd="sng">
              <a:solidFill>
                <a:srgbClr val="E89F4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" name="Google Shape;175;p17"/>
            <p:cNvCxnSpPr/>
            <p:nvPr/>
          </p:nvCxnSpPr>
          <p:spPr>
            <a:xfrm>
              <a:off x="3538194" y="3524435"/>
              <a:ext cx="1287263" cy="0"/>
            </a:xfrm>
            <a:prstGeom prst="straightConnector1">
              <a:avLst/>
            </a:prstGeom>
            <a:noFill/>
            <a:ln w="76200" cap="flat" cmpd="sng">
              <a:solidFill>
                <a:srgbClr val="B2469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" name="Google Shape;176;p17"/>
            <p:cNvCxnSpPr/>
            <p:nvPr/>
          </p:nvCxnSpPr>
          <p:spPr>
            <a:xfrm>
              <a:off x="4940866" y="3524435"/>
              <a:ext cx="1287263" cy="0"/>
            </a:xfrm>
            <a:prstGeom prst="straightConnector1">
              <a:avLst/>
            </a:prstGeom>
            <a:noFill/>
            <a:ln w="76200" cap="flat" cmpd="sng">
              <a:solidFill>
                <a:srgbClr val="B0DEE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" name="Google Shape;177;p17"/>
            <p:cNvCxnSpPr/>
            <p:nvPr/>
          </p:nvCxnSpPr>
          <p:spPr>
            <a:xfrm>
              <a:off x="6347536" y="3524435"/>
              <a:ext cx="1287263" cy="0"/>
            </a:xfrm>
            <a:prstGeom prst="straightConnector1">
              <a:avLst/>
            </a:prstGeom>
            <a:noFill/>
            <a:ln w="76200" cap="flat" cmpd="sng">
              <a:solidFill>
                <a:srgbClr val="07316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8" name="Google Shape;178;p17"/>
          <p:cNvSpPr txBox="1"/>
          <p:nvPr/>
        </p:nvSpPr>
        <p:spPr>
          <a:xfrm>
            <a:off x="2139533" y="2569821"/>
            <a:ext cx="942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r-FR" sz="3400" b="0" i="0" u="none" strike="noStrike" cap="non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rPr>
              <a:t>DISPOSITIF D</a:t>
            </a:r>
            <a:r>
              <a:rPr lang="fr-FR" sz="3400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rPr>
              <a:t>’ACCOMPAGNEMENT PAYANT</a:t>
            </a:r>
            <a:endParaRPr sz="3400" b="0" i="0" u="none" strike="noStrike" cap="none">
              <a:solidFill>
                <a:srgbClr val="1F386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6387" y="6022933"/>
            <a:ext cx="1400895" cy="70147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/>
          <p:cNvSpPr/>
          <p:nvPr/>
        </p:nvSpPr>
        <p:spPr>
          <a:xfrm>
            <a:off x="10690130" y="133589"/>
            <a:ext cx="1400896" cy="1380595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18"/>
          <p:cNvGrpSpPr/>
          <p:nvPr/>
        </p:nvGrpSpPr>
        <p:grpSpPr>
          <a:xfrm>
            <a:off x="736678" y="758416"/>
            <a:ext cx="5495318" cy="0"/>
            <a:chOff x="2139518" y="3524435"/>
            <a:chExt cx="5495318" cy="0"/>
          </a:xfrm>
        </p:grpSpPr>
        <p:cxnSp>
          <p:nvCxnSpPr>
            <p:cNvPr id="186" name="Google Shape;186;p18"/>
            <p:cNvCxnSpPr/>
            <p:nvPr/>
          </p:nvCxnSpPr>
          <p:spPr>
            <a:xfrm>
              <a:off x="2139518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E89F4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" name="Google Shape;187;p18"/>
            <p:cNvCxnSpPr/>
            <p:nvPr/>
          </p:nvCxnSpPr>
          <p:spPr>
            <a:xfrm>
              <a:off x="3538194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B2469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" name="Google Shape;188;p18"/>
            <p:cNvCxnSpPr/>
            <p:nvPr/>
          </p:nvCxnSpPr>
          <p:spPr>
            <a:xfrm>
              <a:off x="4940866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B0DEE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18"/>
            <p:cNvCxnSpPr/>
            <p:nvPr/>
          </p:nvCxnSpPr>
          <p:spPr>
            <a:xfrm>
              <a:off x="6347536" y="3524435"/>
              <a:ext cx="1287300" cy="0"/>
            </a:xfrm>
            <a:prstGeom prst="straightConnector1">
              <a:avLst/>
            </a:prstGeom>
            <a:noFill/>
            <a:ln w="76200" cap="flat" cmpd="sng">
              <a:solidFill>
                <a:srgbClr val="07316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0" name="Google Shape;190;p18"/>
          <p:cNvSpPr txBox="1"/>
          <p:nvPr/>
        </p:nvSpPr>
        <p:spPr>
          <a:xfrm>
            <a:off x="639096" y="258810"/>
            <a:ext cx="8611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sng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Dispositif N°4 </a:t>
            </a:r>
            <a:r>
              <a:rPr lang="fr-FR" sz="20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: ETUDE ALPHA (organisme extérieur)</a:t>
            </a:r>
            <a:endParaRPr sz="20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736678" y="1131327"/>
            <a:ext cx="10650190" cy="538609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Faire ses devoirs, se concentrer, apprendre à travailler avec méthode, dans l’établissement.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85578"/>
                </a:solidFill>
                <a:latin typeface="Questrial"/>
                <a:ea typeface="Questrial"/>
                <a:cs typeface="Questrial"/>
                <a:sym typeface="Questrial"/>
              </a:rPr>
              <a:t>INFORMATIONS PRATIQUES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A partir lundi 11 septembre 2023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Rdv devant l’accueil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Lundi, mardi et jeudi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De 16h à 17h et de 17h à 17h50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85578"/>
                </a:solidFill>
                <a:latin typeface="Questrial"/>
                <a:ea typeface="Questrial"/>
                <a:cs typeface="Questrial"/>
                <a:sym typeface="Questrial"/>
              </a:rPr>
              <a:t>TARIFS PAR SEMAINE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14,50 € - 1 séance par semaine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21,50 € - 2 séances par semaine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31,50 € - 3 séances par semaine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85578"/>
                </a:solidFill>
                <a:latin typeface="Questrial"/>
                <a:ea typeface="Questrial"/>
                <a:cs typeface="Questrial"/>
                <a:sym typeface="Questrial"/>
              </a:rPr>
              <a:t>POUR VOUS INSCRIRE 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fr-FR" sz="18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Rendez-vous sur le site </a:t>
            </a:r>
            <a:r>
              <a:rPr lang="fr-FR" sz="1800" b="0" i="0" u="sng" strike="noStrike" cap="none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www.alphaeducation.fr</a:t>
            </a:r>
            <a:r>
              <a:rPr lang="fr-FR" sz="1800" b="0" i="0" u="none" strike="noStrike" cap="none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fr-FR" sz="18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,cliquez sur « Inscrivez votre enfant » en haut à droite de votre écran puis laissez-vous guider. Il est possible de s’inscrire à tout moment durant l’année.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7316D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85578"/>
                </a:solidFill>
                <a:latin typeface="Questrial"/>
                <a:ea typeface="Questrial"/>
                <a:cs typeface="Questrial"/>
                <a:sym typeface="Questrial"/>
              </a:rPr>
              <a:t>DES QUESTIONS 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7316D"/>
                </a:solidFill>
                <a:latin typeface="Questrial"/>
                <a:ea typeface="Questrial"/>
                <a:cs typeface="Questrial"/>
                <a:sym typeface="Questrial"/>
              </a:rPr>
              <a:t>01 76 40 13 52 et/ou</a:t>
            </a:r>
            <a:r>
              <a:rPr lang="fr-FR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</a:t>
            </a:r>
            <a:r>
              <a:rPr lang="fr-FR" sz="1800" b="0" i="0" u="none" strike="noStrike" cap="none">
                <a:solidFill>
                  <a:srgbClr val="0000FF"/>
                </a:solidFill>
                <a:latin typeface="Questrial"/>
                <a:ea typeface="Questrial"/>
                <a:cs typeface="Questrial"/>
                <a:sym typeface="Questrial"/>
              </a:rPr>
              <a:t>lbert@alphaeducation.fr</a:t>
            </a:r>
            <a:endParaRPr/>
          </a:p>
        </p:txBody>
      </p:sp>
      <p:pic>
        <p:nvPicPr>
          <p:cNvPr id="192" name="Google Shape;19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4974" y="1613721"/>
            <a:ext cx="5944049" cy="322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 descr="Une image contenant Rectangle, ligne, conception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49023" y="340583"/>
            <a:ext cx="943561" cy="94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Grand écran</PresentationFormat>
  <Paragraphs>83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Questrial</vt:lpstr>
      <vt:lpstr>Open Sans</vt:lpstr>
      <vt:lpstr>Calibri</vt:lpstr>
      <vt:lpstr>Noto Sans Symbols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Webmaster Saint-Victor</cp:lastModifiedBy>
  <cp:revision>1</cp:revision>
  <dcterms:modified xsi:type="dcterms:W3CDTF">2023-12-21T09:12:08Z</dcterms:modified>
</cp:coreProperties>
</file>